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  <p:sldMasterId id="2147483866" r:id="rId2"/>
  </p:sldMasterIdLst>
  <p:notesMasterIdLst>
    <p:notesMasterId r:id="rId33"/>
  </p:notesMasterIdLst>
  <p:sldIdLst>
    <p:sldId id="256" r:id="rId3"/>
    <p:sldId id="377" r:id="rId4"/>
    <p:sldId id="310" r:id="rId5"/>
    <p:sldId id="330" r:id="rId6"/>
    <p:sldId id="331" r:id="rId7"/>
    <p:sldId id="332" r:id="rId8"/>
    <p:sldId id="345" r:id="rId9"/>
    <p:sldId id="343" r:id="rId10"/>
    <p:sldId id="346" r:id="rId11"/>
    <p:sldId id="373" r:id="rId12"/>
    <p:sldId id="374" r:id="rId13"/>
    <p:sldId id="380" r:id="rId14"/>
    <p:sldId id="375" r:id="rId15"/>
    <p:sldId id="366" r:id="rId16"/>
    <p:sldId id="347" r:id="rId17"/>
    <p:sldId id="365" r:id="rId18"/>
    <p:sldId id="367" r:id="rId19"/>
    <p:sldId id="379" r:id="rId20"/>
    <p:sldId id="371" r:id="rId21"/>
    <p:sldId id="333" r:id="rId22"/>
    <p:sldId id="360" r:id="rId23"/>
    <p:sldId id="334" r:id="rId24"/>
    <p:sldId id="359" r:id="rId25"/>
    <p:sldId id="335" r:id="rId26"/>
    <p:sldId id="370" r:id="rId27"/>
    <p:sldId id="357" r:id="rId28"/>
    <p:sldId id="356" r:id="rId29"/>
    <p:sldId id="354" r:id="rId30"/>
    <p:sldId id="336" r:id="rId31"/>
    <p:sldId id="32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2"/>
    <p:restoredTop sz="93482"/>
  </p:normalViewPr>
  <p:slideViewPr>
    <p:cSldViewPr snapToGrid="0">
      <p:cViewPr>
        <p:scale>
          <a:sx n="147" d="100"/>
          <a:sy n="147" d="100"/>
        </p:scale>
        <p:origin x="-480" y="-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Approbation de l’ordre du jour</a:t>
          </a:r>
          <a:endParaRPr lang="en-US" sz="2400" dirty="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13.11.2021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présidente</a:t>
          </a:r>
          <a:endParaRPr lang="en-US" sz="2400" dirty="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Verification des </a:t>
          </a:r>
          <a:r>
            <a:rPr lang="en-US" sz="2400" dirty="0" err="1"/>
            <a:t>comptes</a:t>
          </a:r>
          <a:endParaRPr lang="en-US" sz="2400" dirty="0"/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Election du </a:t>
          </a:r>
          <a:r>
            <a:rPr lang="en-US" sz="2400" dirty="0" err="1"/>
            <a:t>comité</a:t>
          </a:r>
          <a:endParaRPr lang="en-US" sz="2400" dirty="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 Divers</a:t>
          </a:r>
          <a:endParaRPr lang="en-US" sz="2400" dirty="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 custLinFactNeighborX="-211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 b="1"/>
            <a:t>Approbation de l’ordre du jour</a:t>
          </a:r>
          <a:endParaRPr lang="en-US" sz="2400" b="1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13.11.2021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présidente</a:t>
          </a:r>
          <a:endParaRPr lang="en-US" sz="2400" dirty="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Approbation de l’ordre du jour</a:t>
          </a:r>
          <a:endParaRPr lang="en-US" sz="2400" dirty="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 b="1" dirty="0"/>
            <a:t>Acceptation</a:t>
          </a:r>
          <a:r>
            <a:rPr lang="fr-CH" sz="2400" dirty="0"/>
            <a:t> </a:t>
          </a:r>
          <a:r>
            <a:rPr lang="fr-CH" sz="2400" b="1" dirty="0"/>
            <a:t>du PV de l’AG du 13.11.2021</a:t>
          </a:r>
          <a:endParaRPr lang="en-US" sz="2400" b="1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présidente</a:t>
          </a:r>
          <a:endParaRPr lang="en-US" sz="2400" dirty="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Verification des </a:t>
          </a:r>
          <a:r>
            <a:rPr lang="en-US" sz="2400" dirty="0" err="1"/>
            <a:t>comptes</a:t>
          </a:r>
          <a:endParaRPr lang="en-US" sz="2400" dirty="0"/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13.11.2021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 b="1" dirty="0"/>
            <a:t>Rapport de la présidente</a:t>
          </a:r>
          <a:endParaRPr lang="en-US" sz="2400" b="1" dirty="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13.11.2020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du Président</a:t>
          </a:r>
          <a:endParaRPr lang="en-US" sz="240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 b="1" dirty="0"/>
            <a:t>Rapport de la Trésorière</a:t>
          </a:r>
          <a:endParaRPr lang="en-US" sz="2400" b="1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13.11.2020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du Président</a:t>
          </a:r>
          <a:endParaRPr lang="en-US" sz="240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Verification des </a:t>
          </a:r>
          <a:r>
            <a:rPr lang="en-US" sz="2400" b="1" dirty="0" err="1"/>
            <a:t>comptes</a:t>
          </a:r>
          <a:endParaRPr lang="en-US" sz="2400" b="1" dirty="0"/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13.11.2020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du Président</a:t>
          </a:r>
          <a:endParaRPr lang="en-US" sz="240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13.11.2020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du Président</a:t>
          </a:r>
          <a:endParaRPr lang="en-US" sz="240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de la trésorière</a:t>
          </a:r>
          <a:endParaRPr lang="en-US" sz="240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/>
            <a:t> </a:t>
          </a:r>
          <a:r>
            <a:rPr lang="fr-CH" sz="2400" b="1"/>
            <a:t>Divers</a:t>
          </a:r>
          <a:endParaRPr lang="en-US" sz="2400" b="1" dirty="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Approbation de l’ordre du jour</a:t>
          </a:r>
          <a:endParaRPr lang="en-US" sz="2400" kern="1200" dirty="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13.11.2021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présidente</a:t>
          </a:r>
          <a:endParaRPr lang="en-US" sz="2400" kern="1200" dirty="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Verification des </a:t>
          </a:r>
          <a:r>
            <a:rPr lang="en-US" sz="2400" kern="1200" dirty="0" err="1"/>
            <a:t>comptes</a:t>
          </a:r>
          <a:endParaRPr lang="en-US" sz="2400" kern="1200" dirty="0"/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Election du </a:t>
          </a:r>
          <a:r>
            <a:rPr lang="en-US" sz="2400" kern="1200" dirty="0" err="1"/>
            <a:t>comité</a:t>
          </a:r>
          <a:endParaRPr lang="en-US" sz="2400" kern="1200" dirty="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 Divers</a:t>
          </a:r>
          <a:endParaRPr lang="en-US" sz="2400" kern="1200" dirty="0"/>
        </a:p>
      </dsp:txBody>
      <dsp:txXfrm>
        <a:off x="829853" y="5386889"/>
        <a:ext cx="5766889" cy="718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b="1" kern="1200"/>
            <a:t>Approbation de l’ordre du jour</a:t>
          </a:r>
          <a:endParaRPr lang="en-US" sz="2400" b="1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13.11.2021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présidente</a:t>
          </a:r>
          <a:endParaRPr lang="en-US" sz="2400" kern="1200" dirty="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Approbation de l’ordre du jour</a:t>
          </a:r>
          <a:endParaRPr lang="en-US" sz="2400" kern="1200" dirty="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b="1" kern="1200" dirty="0"/>
            <a:t>Acceptation</a:t>
          </a:r>
          <a:r>
            <a:rPr lang="fr-CH" sz="2400" kern="1200" dirty="0"/>
            <a:t> </a:t>
          </a:r>
          <a:r>
            <a:rPr lang="fr-CH" sz="2400" b="1" kern="1200" dirty="0"/>
            <a:t>du PV de l’AG du 13.11.2021</a:t>
          </a:r>
          <a:endParaRPr lang="en-US" sz="2400" b="1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présidente</a:t>
          </a:r>
          <a:endParaRPr lang="en-US" sz="2400" kern="1200" dirty="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Verification des </a:t>
          </a:r>
          <a:r>
            <a:rPr lang="en-US" sz="2400" kern="1200" dirty="0" err="1"/>
            <a:t>comptes</a:t>
          </a:r>
          <a:endParaRPr lang="en-US" sz="2400" kern="1200" dirty="0"/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13.11.2021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b="1" kern="1200" dirty="0"/>
            <a:t>Rapport de la présidente</a:t>
          </a:r>
          <a:endParaRPr lang="en-US" sz="2400" b="1" kern="1200" dirty="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13.11.2020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du Président</a:t>
          </a:r>
          <a:endParaRPr lang="en-US" sz="2400" kern="120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b="1" kern="1200" dirty="0"/>
            <a:t>Rapport de la Trésorière</a:t>
          </a:r>
          <a:endParaRPr lang="en-US" sz="2400" b="1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13.11.2020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du Président</a:t>
          </a:r>
          <a:endParaRPr lang="en-US" sz="2400" kern="120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Verification des </a:t>
          </a:r>
          <a:r>
            <a:rPr lang="en-US" sz="2400" b="1" kern="1200" dirty="0" err="1"/>
            <a:t>comptes</a:t>
          </a:r>
          <a:endParaRPr lang="en-US" sz="2400" b="1" kern="1200" dirty="0"/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13.11.2020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du Président</a:t>
          </a:r>
          <a:endParaRPr lang="en-US" sz="2400" kern="120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13.11.2020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du Président</a:t>
          </a:r>
          <a:endParaRPr lang="en-US" sz="2400" kern="120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de la trésorière</a:t>
          </a:r>
          <a:endParaRPr lang="en-US" sz="2400" kern="120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</a:t>
          </a:r>
          <a:r>
            <a:rPr lang="fr-CH" sz="2400" b="1" kern="1200"/>
            <a:t>Divers</a:t>
          </a:r>
          <a:endParaRPr lang="en-US" sz="2400" b="1" kern="1200" dirty="0"/>
        </a:p>
      </dsp:txBody>
      <dsp:txXfrm>
        <a:off x="829853" y="5386889"/>
        <a:ext cx="5766889" cy="718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001A7-A4F5-614C-A72D-C3D052B8363B}" type="datetimeFigureOut">
              <a:rPr lang="fr-FR" smtClean="0"/>
              <a:t>26/11/2022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595D2-1862-FB42-9ADF-6691218AF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70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595D2-1862-FB42-9ADF-6691218AFE2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19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323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9862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25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2581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968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074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606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173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79620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33687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fr-C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45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915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9728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444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585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7972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476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0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8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8337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6640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7447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792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E9604C-CF6D-40C7-9825-6A30913B53F0}" type="datetimeFigureOut">
              <a:rPr lang="fr-CH" smtClean="0"/>
              <a:t>26.11.22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40665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tiff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70EC9E-1386-4D4B-9D4A-1BBAA3A48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632" y="1559768"/>
            <a:ext cx="9678368" cy="3135379"/>
          </a:xfrm>
        </p:spPr>
        <p:txBody>
          <a:bodyPr>
            <a:normAutofit/>
          </a:bodyPr>
          <a:lstStyle/>
          <a:p>
            <a:r>
              <a:rPr lang="fr-CH" sz="5800" dirty="0">
                <a:solidFill>
                  <a:srgbClr val="002060"/>
                </a:solidFill>
              </a:rPr>
              <a:t>ASSEMBLEE GENERALE</a:t>
            </a:r>
            <a:r>
              <a:rPr lang="fr-CH" sz="5800" dirty="0"/>
              <a:t> </a:t>
            </a:r>
            <a:br>
              <a:rPr lang="fr-CH" sz="5800" dirty="0"/>
            </a:br>
            <a:br>
              <a:rPr lang="fr-CH" sz="6600" dirty="0"/>
            </a:br>
            <a:endParaRPr lang="fr-CH" sz="6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831FE4-D1C1-4C28-B0C7-2F7E2A8D0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632" y="5298232"/>
            <a:ext cx="9678367" cy="6880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 sz="2000" b="1" dirty="0">
                <a:solidFill>
                  <a:srgbClr val="002060"/>
                </a:solidFill>
              </a:rPr>
              <a:t>Kigali, Nant, le 26.11.2022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8D59ED59-45BC-4CFD-A429-7E31C87C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95" y="3127457"/>
            <a:ext cx="6084411" cy="16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910443"/>
            <a:ext cx="7537706" cy="47098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Projet en cours</a:t>
            </a:r>
          </a:p>
          <a:p>
            <a:pPr marL="0" indent="0">
              <a:buNone/>
            </a:pPr>
            <a:endParaRPr lang="fr-CH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endParaRPr lang="fr-CH" sz="2400" dirty="0"/>
          </a:p>
          <a:p>
            <a:pPr>
              <a:buFont typeface="Wingdings" pitchFamily="2" charset="2"/>
              <a:buChar char="Ø"/>
            </a:pPr>
            <a:endParaRPr lang="fr-CH" sz="2400" b="1" dirty="0"/>
          </a:p>
          <a:p>
            <a:pPr>
              <a:buFont typeface="Wingdings" pitchFamily="2" charset="2"/>
              <a:buChar char="Ø"/>
            </a:pPr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2E2B8F-894A-E449-98ED-6BD40F1B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60" y="1469198"/>
            <a:ext cx="7063272" cy="38011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44ED8E-2BF8-D44D-954E-E3751D604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8" y="5319162"/>
            <a:ext cx="7769116" cy="130109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5139B1-B5E2-FB47-A64F-6ECE0308C0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24766"/>
          <a:stretch/>
        </p:blipFill>
        <p:spPr>
          <a:xfrm>
            <a:off x="5651589" y="237744"/>
            <a:ext cx="5029381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3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3984170"/>
            <a:ext cx="7537706" cy="2636083"/>
          </a:xfrm>
        </p:spPr>
        <p:txBody>
          <a:bodyPr anchor="ctr">
            <a:normAutofit fontScale="70000" lnSpcReduction="20000"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Suite du projet IPPCR</a:t>
            </a:r>
          </a:p>
          <a:p>
            <a:pPr marL="0" indent="0">
              <a:buNone/>
            </a:pPr>
            <a:endParaRPr lang="fr-CH" sz="20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400" dirty="0"/>
              <a:t> Demande des participants de poursuivre les SV</a:t>
            </a:r>
          </a:p>
          <a:p>
            <a:pPr marL="0" indent="0">
              <a:buNone/>
            </a:pPr>
            <a:endParaRPr lang="fr-CH" sz="2400" dirty="0"/>
          </a:p>
          <a:p>
            <a:pPr>
              <a:buFont typeface="Wingdings" pitchFamily="2" charset="2"/>
              <a:buChar char="Ø"/>
            </a:pPr>
            <a:r>
              <a:rPr lang="fr-CH" sz="2400" dirty="0"/>
              <a:t>Demande de poursuivre un séminaire de lecture:</a:t>
            </a:r>
          </a:p>
          <a:p>
            <a:pPr marL="0" indent="0">
              <a:buNone/>
            </a:pPr>
            <a:r>
              <a:rPr lang="fr-CH" sz="2400" dirty="0"/>
              <a:t>   1</a:t>
            </a:r>
            <a:r>
              <a:rPr lang="fr-CH" sz="2400" baseline="30000" dirty="0"/>
              <a:t>er</a:t>
            </a:r>
            <a:r>
              <a:rPr lang="fr-CH" sz="2400" dirty="0"/>
              <a:t> séminaire le 25 octobre 2022 </a:t>
            </a:r>
          </a:p>
          <a:p>
            <a:pPr marL="0" indent="0">
              <a:buNone/>
            </a:pPr>
            <a:endParaRPr lang="fr-CH" sz="2400" dirty="0"/>
          </a:p>
          <a:p>
            <a:pPr>
              <a:buFont typeface="Wingdings" pitchFamily="2" charset="2"/>
              <a:buChar char="Ø"/>
            </a:pPr>
            <a:r>
              <a:rPr lang="fr-CH" sz="2400" dirty="0"/>
              <a:t> 2</a:t>
            </a:r>
            <a:r>
              <a:rPr lang="fr-CH" sz="2400" baseline="30000" dirty="0"/>
              <a:t>ème</a:t>
            </a:r>
            <a:r>
              <a:rPr lang="fr-CH" sz="2400" dirty="0"/>
              <a:t> volée / niveau à mettre en route? </a:t>
            </a: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endParaRPr lang="fr-CH" sz="2400" b="1" dirty="0"/>
          </a:p>
          <a:p>
            <a:pPr marL="0" indent="0">
              <a:buNone/>
            </a:pPr>
            <a:endParaRPr lang="fr-CH" sz="2400" b="1" dirty="0"/>
          </a:p>
          <a:p>
            <a:pPr>
              <a:buFont typeface="Wingdings" pitchFamily="2" charset="2"/>
              <a:buChar char="Ø"/>
            </a:pPr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5139B1-B5E2-FB47-A64F-6ECE0308C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24766"/>
          <a:stretch/>
        </p:blipFill>
        <p:spPr>
          <a:xfrm>
            <a:off x="5651589" y="237744"/>
            <a:ext cx="5029381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9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910443"/>
            <a:ext cx="7537706" cy="47098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Projet en cours</a:t>
            </a:r>
          </a:p>
          <a:p>
            <a:pPr marL="0" indent="0" algn="ctr">
              <a:buNone/>
            </a:pPr>
            <a:r>
              <a:rPr lang="fr-CH" sz="2000" b="1" dirty="0">
                <a:solidFill>
                  <a:srgbClr val="002060"/>
                </a:solidFill>
              </a:rPr>
              <a:t>Introduction à la psychothérapie psychanalytique Cameroun-Rwanda par Zoom: IPPCR</a:t>
            </a:r>
            <a:endParaRPr lang="fr-CH" sz="2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fr-CH" sz="1000" dirty="0"/>
          </a:p>
          <a:p>
            <a:pPr marL="0" indent="0" algn="ctr">
              <a:buNone/>
            </a:pPr>
            <a:r>
              <a:rPr lang="fr-CH" sz="2000" b="1" dirty="0">
                <a:solidFill>
                  <a:srgbClr val="FF0000"/>
                </a:solidFill>
              </a:rPr>
              <a:t>Un grand merci aux formateurs et aux superviseurs qui ont accepté de participer à ce projet!</a:t>
            </a: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endParaRPr lang="fr-CH" sz="2400" dirty="0"/>
          </a:p>
          <a:p>
            <a:pPr>
              <a:buFont typeface="Wingdings" pitchFamily="2" charset="2"/>
              <a:buChar char="Ø"/>
            </a:pPr>
            <a:endParaRPr lang="fr-CH" sz="2400" b="1" dirty="0"/>
          </a:p>
          <a:p>
            <a:pPr>
              <a:buFont typeface="Wingdings" pitchFamily="2" charset="2"/>
              <a:buChar char="Ø"/>
            </a:pPr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EBCB33-EF65-464D-975D-ACECEC7BA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2" y="3629004"/>
            <a:ext cx="4914901" cy="29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1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062990"/>
            <a:ext cx="7537706" cy="5557265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r>
              <a:rPr lang="fr-CH" sz="4400" b="1" dirty="0">
                <a:solidFill>
                  <a:srgbClr val="002060"/>
                </a:solidFill>
              </a:rPr>
              <a:t>Projets en cours</a:t>
            </a:r>
          </a:p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Développement de projet online</a:t>
            </a:r>
          </a:p>
          <a:p>
            <a:pPr marL="0" indent="0">
              <a:buNone/>
            </a:pPr>
            <a:endParaRPr lang="fr-CH" sz="20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400" dirty="0"/>
              <a:t> </a:t>
            </a:r>
            <a:r>
              <a:rPr lang="fr-CH" sz="2900" b="1" dirty="0"/>
              <a:t>Effets bénéfiques du Covid 19</a:t>
            </a:r>
          </a:p>
          <a:p>
            <a:pPr marL="0" indent="0">
              <a:buNone/>
            </a:pPr>
            <a:endParaRPr lang="fr-CH" sz="2900" b="1" dirty="0"/>
          </a:p>
          <a:p>
            <a:pPr>
              <a:buFont typeface="Wingdings" pitchFamily="2" charset="2"/>
              <a:buChar char="Ø"/>
            </a:pPr>
            <a:r>
              <a:rPr lang="fr-CH" sz="2900" b="1" dirty="0"/>
              <a:t>Formations / séminaires de lecture</a:t>
            </a:r>
          </a:p>
          <a:p>
            <a:pPr marL="0" indent="0">
              <a:buNone/>
            </a:pPr>
            <a:endParaRPr lang="fr-CH" sz="2900" b="1" dirty="0">
              <a:highlight>
                <a:srgbClr val="FFFF00"/>
              </a:highlight>
            </a:endParaRPr>
          </a:p>
          <a:p>
            <a:pPr>
              <a:buFont typeface="Wingdings" pitchFamily="2" charset="2"/>
              <a:buChar char="Ø"/>
            </a:pPr>
            <a:r>
              <a:rPr lang="fr-CH" sz="2900" b="1" dirty="0"/>
              <a:t>Supervisions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H" sz="2900" dirty="0"/>
              <a:t>Suzanne </a:t>
            </a:r>
            <a:r>
              <a:rPr lang="fr-CH" sz="2900" dirty="0" err="1"/>
              <a:t>Ehrensperger</a:t>
            </a:r>
            <a:r>
              <a:rPr lang="fr-CH" sz="2900" dirty="0"/>
              <a:t> pour le travail groupal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H" sz="2900" dirty="0"/>
              <a:t>Giuseppe Lo Piccolo pour le photolangage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H" sz="2900" dirty="0"/>
              <a:t>Saskia von Overbeck pour l’équipe de pédopsychiatrie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H" sz="2900" dirty="0"/>
              <a:t>Daniele </a:t>
            </a:r>
            <a:r>
              <a:rPr lang="fr-CH" sz="2900" dirty="0" err="1"/>
              <a:t>Zullino</a:t>
            </a:r>
            <a:r>
              <a:rPr lang="fr-CH" sz="2900" dirty="0"/>
              <a:t> et équipe: intervisions entre les équipes du Rwanda et de Genève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H" sz="2900" dirty="0"/>
              <a:t>Suites IPPCR</a:t>
            </a:r>
          </a:p>
          <a:p>
            <a:pPr marL="0" indent="0">
              <a:buNone/>
            </a:pPr>
            <a:endParaRPr lang="fr-CH" sz="2900" b="1" dirty="0"/>
          </a:p>
          <a:p>
            <a:pPr>
              <a:buFont typeface="Wingdings" pitchFamily="2" charset="2"/>
              <a:buChar char="Ø"/>
            </a:pPr>
            <a:r>
              <a:rPr lang="fr-CH" sz="2900" b="1" dirty="0"/>
              <a:t>Accès à des conférences online</a:t>
            </a:r>
            <a:endParaRPr lang="fr-CH" sz="2900" dirty="0"/>
          </a:p>
          <a:p>
            <a:pPr>
              <a:buFont typeface="Courier New" panose="02070309020205020404" pitchFamily="49" charset="0"/>
              <a:buChar char="o"/>
            </a:pPr>
            <a:r>
              <a:rPr lang="fr-CH" sz="2900" dirty="0" err="1"/>
              <a:t>MoU</a:t>
            </a:r>
            <a:r>
              <a:rPr lang="fr-CH" sz="2900" dirty="0"/>
              <a:t> ASMSR - Nant – </a:t>
            </a:r>
            <a:r>
              <a:rPr lang="fr-CH" sz="2900" dirty="0" err="1"/>
              <a:t>Ndera</a:t>
            </a:r>
            <a:endParaRPr lang="fr-CH" sz="2900" dirty="0"/>
          </a:p>
          <a:p>
            <a:pPr>
              <a:buFont typeface="Courier New" panose="02070309020205020404" pitchFamily="49" charset="0"/>
              <a:buChar char="o"/>
            </a:pPr>
            <a:r>
              <a:rPr lang="fr-CH" sz="2900" dirty="0" err="1"/>
              <a:t>MoU</a:t>
            </a:r>
            <a:r>
              <a:rPr lang="fr-CH" sz="2900" dirty="0"/>
              <a:t> ASMSR – CHUK – Nant</a:t>
            </a:r>
          </a:p>
          <a:p>
            <a:pPr>
              <a:buFont typeface="Wingdings" pitchFamily="2" charset="2"/>
              <a:buChar char="Ø"/>
            </a:pPr>
            <a:endParaRPr lang="fr-CH" sz="2900" dirty="0"/>
          </a:p>
          <a:p>
            <a:pPr>
              <a:buFont typeface="Wingdings" pitchFamily="2" charset="2"/>
              <a:buChar char="Ø"/>
            </a:pPr>
            <a:r>
              <a:rPr lang="fr-CH" sz="2900" b="1" dirty="0"/>
              <a:t>Suivi de patients </a:t>
            </a:r>
          </a:p>
          <a:p>
            <a:endParaRPr lang="fr-CH" sz="25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0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420586"/>
            <a:ext cx="7537706" cy="519966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Projet en cours</a:t>
            </a:r>
          </a:p>
          <a:p>
            <a:pPr marL="0" indent="0" algn="ctr">
              <a:buNone/>
            </a:pPr>
            <a:r>
              <a:rPr lang="fr-CH" sz="2400" b="1" dirty="0">
                <a:solidFill>
                  <a:srgbClr val="002060"/>
                </a:solidFill>
              </a:rPr>
              <a:t>Rafraîchissement du site web de l’ASMSR</a:t>
            </a:r>
          </a:p>
          <a:p>
            <a:pPr marL="0" indent="0">
              <a:buNone/>
            </a:pPr>
            <a:endParaRPr lang="fr-CH" sz="1000" dirty="0"/>
          </a:p>
          <a:p>
            <a:pPr marL="0" indent="0" algn="ctr">
              <a:buNone/>
            </a:pPr>
            <a:r>
              <a:rPr lang="fr-CH" sz="2000" b="1" dirty="0">
                <a:solidFill>
                  <a:srgbClr val="FF0000"/>
                </a:solidFill>
              </a:rPr>
              <a:t>Un grand merci à Serge Etienne pour sa ténacité et sa patience…</a:t>
            </a:r>
          </a:p>
          <a:p>
            <a:pPr marL="0" indent="0" algn="ctr">
              <a:buNone/>
            </a:pPr>
            <a:r>
              <a:rPr lang="fr-CH" sz="2000" b="1" dirty="0">
                <a:solidFill>
                  <a:srgbClr val="FF0000"/>
                </a:solidFill>
              </a:rPr>
              <a:t>Et le flambeau est difficile à reprendre…  </a:t>
            </a:r>
          </a:p>
          <a:p>
            <a:pPr marL="0" indent="0" algn="ctr">
              <a:buNone/>
            </a:pPr>
            <a:r>
              <a:rPr lang="fr-CH" sz="2000" b="1" dirty="0">
                <a:solidFill>
                  <a:srgbClr val="FF0000"/>
                </a:solidFill>
              </a:rPr>
              <a:t>C’est pourtant notre vitrine!</a:t>
            </a: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endParaRPr lang="fr-CH" sz="2400" dirty="0"/>
          </a:p>
          <a:p>
            <a:pPr>
              <a:buFont typeface="Wingdings" pitchFamily="2" charset="2"/>
              <a:buChar char="Ø"/>
            </a:pPr>
            <a:endParaRPr lang="fr-CH" sz="2400" b="1" dirty="0"/>
          </a:p>
          <a:p>
            <a:pPr>
              <a:buFont typeface="Wingdings" pitchFamily="2" charset="2"/>
              <a:buChar char="Ø"/>
            </a:pPr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B65829-7816-394A-AB8F-324BE19FA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14" y="2970336"/>
            <a:ext cx="5872667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5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37744"/>
            <a:ext cx="7537706" cy="6382511"/>
          </a:xfrm>
        </p:spPr>
        <p:txBody>
          <a:bodyPr anchor="ctr">
            <a:normAutofit/>
          </a:bodyPr>
          <a:lstStyle/>
          <a:p>
            <a:r>
              <a:rPr lang="fr-CH" sz="2000" b="1" dirty="0"/>
              <a:t>Compte Twitter </a:t>
            </a:r>
            <a:r>
              <a:rPr lang="fr-CH" sz="2000" dirty="0"/>
              <a:t>: </a:t>
            </a:r>
            <a:r>
              <a:rPr lang="fr-CH" sz="2000" b="1" dirty="0">
                <a:solidFill>
                  <a:srgbClr val="0070C0"/>
                </a:solidFill>
              </a:rPr>
              <a:t>@asmsr2007 </a:t>
            </a:r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1BF8EC7-F021-470E-8C8A-D72F76DC5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CAD212-5810-714D-B5AC-5052F07F5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2" r="637"/>
          <a:stretch/>
        </p:blipFill>
        <p:spPr>
          <a:xfrm>
            <a:off x="4919426" y="874360"/>
            <a:ext cx="3228531" cy="5745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DB043C-82A8-794F-B74A-C1CEB0453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5" r="4372"/>
          <a:stretch/>
        </p:blipFill>
        <p:spPr>
          <a:xfrm>
            <a:off x="8735787" y="874360"/>
            <a:ext cx="3194058" cy="57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550" y="603115"/>
            <a:ext cx="6690149" cy="6017140"/>
          </a:xfrm>
        </p:spPr>
        <p:txBody>
          <a:bodyPr anchor="ctr">
            <a:normAutofit fontScale="40000" lnSpcReduction="20000"/>
          </a:bodyPr>
          <a:lstStyle/>
          <a:p>
            <a:pPr marL="0" indent="0" algn="ctr">
              <a:buNone/>
            </a:pPr>
            <a:r>
              <a:rPr lang="fr-CH" sz="5100" b="1" dirty="0">
                <a:solidFill>
                  <a:srgbClr val="FF0000"/>
                </a:solidFill>
              </a:rPr>
              <a:t>P</a:t>
            </a:r>
            <a:r>
              <a:rPr lang="fr-CH" sz="5100" b="1" dirty="0">
                <a:solidFill>
                  <a:srgbClr val="00B0F0"/>
                </a:solidFill>
              </a:rPr>
              <a:t>r</a:t>
            </a:r>
            <a:r>
              <a:rPr lang="fr-CH" sz="5100" b="1" dirty="0">
                <a:solidFill>
                  <a:srgbClr val="FF0000"/>
                </a:solidFill>
              </a:rPr>
              <a:t>o</a:t>
            </a:r>
            <a:r>
              <a:rPr lang="fr-CH" sz="5100" b="1" dirty="0">
                <a:solidFill>
                  <a:schemeClr val="accent4"/>
                </a:solidFill>
              </a:rPr>
              <a:t>j</a:t>
            </a:r>
            <a:r>
              <a:rPr lang="fr-CH" sz="5100" b="1" dirty="0">
                <a:solidFill>
                  <a:srgbClr val="FF0000"/>
                </a:solidFill>
              </a:rPr>
              <a:t>e</a:t>
            </a:r>
            <a:r>
              <a:rPr lang="fr-CH" sz="5100" b="1" dirty="0">
                <a:solidFill>
                  <a:srgbClr val="00B050"/>
                </a:solidFill>
              </a:rPr>
              <a:t>t</a:t>
            </a:r>
            <a:r>
              <a:rPr lang="fr-CH" sz="5100" b="1" dirty="0">
                <a:solidFill>
                  <a:srgbClr val="FF0000"/>
                </a:solidFill>
              </a:rPr>
              <a:t>s </a:t>
            </a:r>
            <a:r>
              <a:rPr lang="fr-CH" sz="5100" b="1" dirty="0">
                <a:solidFill>
                  <a:srgbClr val="00B0F0"/>
                </a:solidFill>
              </a:rPr>
              <a:t>f</a:t>
            </a:r>
            <a:r>
              <a:rPr lang="fr-CH" sz="5100" b="1" dirty="0">
                <a:solidFill>
                  <a:srgbClr val="FF0000"/>
                </a:solidFill>
              </a:rPr>
              <a:t>u</a:t>
            </a:r>
            <a:r>
              <a:rPr lang="fr-CH" sz="5100" b="1" dirty="0">
                <a:solidFill>
                  <a:schemeClr val="accent4"/>
                </a:solidFill>
              </a:rPr>
              <a:t>t</a:t>
            </a:r>
            <a:r>
              <a:rPr lang="fr-CH" sz="5100" b="1" dirty="0">
                <a:solidFill>
                  <a:srgbClr val="FF0000"/>
                </a:solidFill>
              </a:rPr>
              <a:t>u</a:t>
            </a:r>
            <a:r>
              <a:rPr lang="fr-CH" sz="5100" b="1" dirty="0">
                <a:solidFill>
                  <a:srgbClr val="00B050"/>
                </a:solidFill>
              </a:rPr>
              <a:t>r</a:t>
            </a:r>
            <a:r>
              <a:rPr lang="fr-CH" sz="5100" b="1" dirty="0">
                <a:solidFill>
                  <a:srgbClr val="FF0000"/>
                </a:solidFill>
              </a:rPr>
              <a:t>s</a:t>
            </a:r>
            <a:endParaRPr lang="fr-CH" sz="51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fr-CH" sz="40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fr-CH" sz="2600" dirty="0">
                <a:solidFill>
                  <a:srgbClr val="002060"/>
                </a:solidFill>
              </a:rPr>
              <a:t>Les projets ~ </a:t>
            </a:r>
            <a:r>
              <a:rPr lang="fr-CH" sz="2600" i="1" dirty="0">
                <a:solidFill>
                  <a:srgbClr val="002060"/>
                </a:solidFill>
              </a:rPr>
              <a:t>programme psychosocial DDC </a:t>
            </a:r>
            <a:r>
              <a:rPr lang="fr-CH" sz="2600" dirty="0">
                <a:solidFill>
                  <a:srgbClr val="002060"/>
                </a:solidFill>
              </a:rPr>
              <a:t>ont pris  fin à la fin de l’année 2021. </a:t>
            </a:r>
          </a:p>
          <a:p>
            <a:pPr marL="0" indent="0">
              <a:buNone/>
            </a:pPr>
            <a:r>
              <a:rPr lang="fr-CH" sz="2600" dirty="0">
                <a:solidFill>
                  <a:srgbClr val="002060"/>
                </a:solidFill>
              </a:rPr>
              <a:t>Quels projets? </a:t>
            </a:r>
          </a:p>
          <a:p>
            <a:pPr marL="0" indent="0">
              <a:buNone/>
            </a:pPr>
            <a:r>
              <a:rPr lang="fr-CH" sz="2600" dirty="0">
                <a:solidFill>
                  <a:srgbClr val="002060"/>
                </a:solidFill>
              </a:rPr>
              <a:t>Quels budgets?</a:t>
            </a:r>
          </a:p>
          <a:p>
            <a:pPr marL="0" indent="0">
              <a:buNone/>
            </a:pPr>
            <a:endParaRPr lang="fr-CH" sz="1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3200" b="1" dirty="0">
                <a:solidFill>
                  <a:srgbClr val="002060"/>
                </a:solidFill>
              </a:rPr>
              <a:t>Politique ASMSR: </a:t>
            </a:r>
            <a:endParaRPr lang="fr-CH" sz="26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 répondre aux demandes des professionnels au Rwanda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 celui qui fait un projet cherche un budget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 le comité de l’ASMSR peut offrir des soutiens ponctuels ou aider à des orientations / recherches de fonds.</a:t>
            </a:r>
          </a:p>
          <a:p>
            <a:endParaRPr lang="fr-CH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3100" b="1" dirty="0">
                <a:solidFill>
                  <a:srgbClr val="002060"/>
                </a:solidFill>
              </a:rPr>
              <a:t>Pédopsychiatrie: </a:t>
            </a:r>
            <a:endParaRPr lang="fr-CH" sz="26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Formation en pédopsychiatrie en coordination avec le ministère de la santé du Rwanda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Périnatalité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Potentialisation des ressources pour les enfants avec retards de développement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Formation de logopédistes 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Poursuite du projet santé mentale dans les écoles avec RBC</a:t>
            </a:r>
          </a:p>
          <a:p>
            <a:endParaRPr lang="fr-CH" sz="2000" dirty="0"/>
          </a:p>
          <a:p>
            <a:pPr marL="0" indent="0">
              <a:buNone/>
            </a:pPr>
            <a:r>
              <a:rPr lang="fr-CH" sz="3300" b="1" dirty="0">
                <a:solidFill>
                  <a:srgbClr val="002060"/>
                </a:solidFill>
              </a:rPr>
              <a:t>Groupes poursuite des SV (groupes /Photolangage)</a:t>
            </a:r>
            <a:r>
              <a:rPr lang="fr-CH" sz="3600" dirty="0">
                <a:solidFill>
                  <a:srgbClr val="002060"/>
                </a:solidFill>
              </a:rPr>
              <a:t> </a:t>
            </a:r>
            <a:endParaRPr lang="fr-CH" sz="33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3300" b="1" dirty="0">
                <a:solidFill>
                  <a:srgbClr val="002060"/>
                </a:solidFill>
              </a:rPr>
              <a:t>Troubles bipolaires 1x/an</a:t>
            </a:r>
          </a:p>
          <a:p>
            <a:pPr marL="0" indent="0">
              <a:buNone/>
            </a:pPr>
            <a:r>
              <a:rPr lang="fr-CH" sz="3300" b="1" dirty="0">
                <a:solidFill>
                  <a:srgbClr val="002060"/>
                </a:solidFill>
              </a:rPr>
              <a:t>Addictions: </a:t>
            </a:r>
            <a:r>
              <a:rPr lang="fr-CH" sz="3300" b="1" dirty="0" err="1">
                <a:solidFill>
                  <a:srgbClr val="002060"/>
                </a:solidFill>
              </a:rPr>
              <a:t>Zullino</a:t>
            </a:r>
            <a:r>
              <a:rPr lang="fr-CH" sz="3300" b="1" dirty="0">
                <a:solidFill>
                  <a:srgbClr val="002060"/>
                </a:solidFill>
              </a:rPr>
              <a:t> publication/ unité addictions</a:t>
            </a:r>
          </a:p>
          <a:p>
            <a:pPr marL="0" indent="0">
              <a:buNone/>
            </a:pPr>
            <a:r>
              <a:rPr lang="fr-CH" sz="3300" b="1" dirty="0">
                <a:solidFill>
                  <a:srgbClr val="002060"/>
                </a:solidFill>
              </a:rPr>
              <a:t>Psychiatrie Forensique</a:t>
            </a:r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875324"/>
            <a:ext cx="7537706" cy="5744931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CH" sz="4000" b="1" dirty="0">
                <a:solidFill>
                  <a:srgbClr val="00B0F0"/>
                </a:solidFill>
              </a:rPr>
              <a:t>C</a:t>
            </a:r>
            <a:r>
              <a:rPr lang="fr-CH" sz="4000" b="1" dirty="0">
                <a:solidFill>
                  <a:srgbClr val="FF0000"/>
                </a:solidFill>
              </a:rPr>
              <a:t>o</a:t>
            </a:r>
            <a:r>
              <a:rPr lang="fr-CH" sz="4000" b="1" dirty="0">
                <a:solidFill>
                  <a:schemeClr val="accent4"/>
                </a:solidFill>
              </a:rPr>
              <a:t>l</a:t>
            </a:r>
            <a:r>
              <a:rPr lang="fr-CH" sz="4000" b="1" dirty="0">
                <a:solidFill>
                  <a:srgbClr val="FF0000"/>
                </a:solidFill>
              </a:rPr>
              <a:t>l</a:t>
            </a:r>
            <a:r>
              <a:rPr lang="fr-CH" sz="4000" b="1" dirty="0">
                <a:solidFill>
                  <a:srgbClr val="00B050"/>
                </a:solidFill>
              </a:rPr>
              <a:t>a</a:t>
            </a:r>
            <a:r>
              <a:rPr lang="fr-CH" sz="4000" b="1" dirty="0">
                <a:solidFill>
                  <a:srgbClr val="FF0000"/>
                </a:solidFill>
              </a:rPr>
              <a:t>b</a:t>
            </a:r>
            <a:r>
              <a:rPr lang="fr-CH" sz="4000" b="1" dirty="0">
                <a:solidFill>
                  <a:srgbClr val="00B0F0"/>
                </a:solidFill>
              </a:rPr>
              <a:t>o</a:t>
            </a:r>
            <a:r>
              <a:rPr lang="fr-CH" sz="4000" b="1" dirty="0">
                <a:solidFill>
                  <a:srgbClr val="FF0000"/>
                </a:solidFill>
              </a:rPr>
              <a:t>r</a:t>
            </a:r>
            <a:r>
              <a:rPr lang="fr-CH" sz="4000" b="1" dirty="0">
                <a:solidFill>
                  <a:schemeClr val="accent4"/>
                </a:solidFill>
              </a:rPr>
              <a:t>a</a:t>
            </a:r>
            <a:r>
              <a:rPr lang="fr-CH" sz="4000" b="1" dirty="0">
                <a:solidFill>
                  <a:srgbClr val="FF0000"/>
                </a:solidFill>
              </a:rPr>
              <a:t>t</a:t>
            </a:r>
            <a:r>
              <a:rPr lang="fr-CH" sz="4000" b="1" dirty="0">
                <a:solidFill>
                  <a:srgbClr val="00B050"/>
                </a:solidFill>
              </a:rPr>
              <a:t>i</a:t>
            </a:r>
            <a:r>
              <a:rPr lang="fr-CH" sz="4000" b="1" dirty="0">
                <a:solidFill>
                  <a:srgbClr val="FF0000"/>
                </a:solidFill>
              </a:rPr>
              <a:t>o</a:t>
            </a:r>
            <a:r>
              <a:rPr lang="fr-CH" sz="4000" b="1" dirty="0">
                <a:solidFill>
                  <a:srgbClr val="00B0F0"/>
                </a:solidFill>
              </a:rPr>
              <a:t>n</a:t>
            </a:r>
            <a:r>
              <a:rPr lang="fr-CH" sz="4000" b="1" dirty="0">
                <a:solidFill>
                  <a:srgbClr val="FF0000"/>
                </a:solidFill>
              </a:rPr>
              <a:t>s</a:t>
            </a:r>
            <a:endParaRPr lang="fr-CH" sz="40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fr-CH" sz="4000" b="1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fr-CH" sz="2000" b="1" dirty="0"/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</a:t>
            </a:r>
            <a:r>
              <a:rPr lang="fr-CH" sz="2000" b="1" dirty="0" err="1">
                <a:solidFill>
                  <a:srgbClr val="002060"/>
                </a:solidFill>
              </a:rPr>
              <a:t>MoU</a:t>
            </a:r>
            <a:r>
              <a:rPr lang="fr-CH" sz="2000" b="1" dirty="0">
                <a:solidFill>
                  <a:srgbClr val="002060"/>
                </a:solidFill>
              </a:rPr>
              <a:t> ASMSR – CHUK, renouvelé novembre 22</a:t>
            </a: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</a:t>
            </a:r>
            <a:r>
              <a:rPr lang="fr-CH" sz="2000" b="1" dirty="0" err="1">
                <a:solidFill>
                  <a:srgbClr val="002060"/>
                </a:solidFill>
              </a:rPr>
              <a:t>MoU</a:t>
            </a:r>
            <a:r>
              <a:rPr lang="fr-CH" sz="2000" b="1" dirty="0">
                <a:solidFill>
                  <a:srgbClr val="002060"/>
                </a:solidFill>
              </a:rPr>
              <a:t> ASMSR - Nant – </a:t>
            </a:r>
            <a:r>
              <a:rPr lang="fr-CH" sz="2000" b="1" dirty="0" err="1">
                <a:solidFill>
                  <a:srgbClr val="002060"/>
                </a:solidFill>
              </a:rPr>
              <a:t>Ndera</a:t>
            </a:r>
            <a:r>
              <a:rPr lang="fr-CH" sz="2000" b="1" dirty="0">
                <a:solidFill>
                  <a:srgbClr val="002060"/>
                </a:solidFill>
              </a:rPr>
              <a:t> février 22</a:t>
            </a: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</a:t>
            </a:r>
            <a:r>
              <a:rPr lang="fr-CH" sz="2000" b="1" dirty="0" err="1">
                <a:solidFill>
                  <a:srgbClr val="002060"/>
                </a:solidFill>
              </a:rPr>
              <a:t>MoU</a:t>
            </a:r>
            <a:r>
              <a:rPr lang="fr-CH" sz="2000" b="1" dirty="0">
                <a:solidFill>
                  <a:srgbClr val="002060"/>
                </a:solidFill>
              </a:rPr>
              <a:t> ASMSR – Nant – CHUK juillet 22</a:t>
            </a:r>
          </a:p>
          <a:p>
            <a:pPr>
              <a:buFont typeface="Wingdings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 </a:t>
            </a:r>
            <a:r>
              <a:rPr lang="fr-CH" sz="2000" b="1" dirty="0" err="1">
                <a:solidFill>
                  <a:srgbClr val="002060"/>
                </a:solidFill>
              </a:rPr>
              <a:t>MoU</a:t>
            </a:r>
            <a:r>
              <a:rPr lang="fr-CH" sz="2000" b="1" dirty="0">
                <a:solidFill>
                  <a:srgbClr val="002060"/>
                </a:solidFill>
              </a:rPr>
              <a:t> ASMSR – Ministère de la santé du Rwanda en cours </a:t>
            </a:r>
          </a:p>
          <a:p>
            <a:pPr marL="0" indent="0">
              <a:buNone/>
            </a:pPr>
            <a:endParaRPr lang="fr-CH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Nant</a:t>
            </a:r>
          </a:p>
          <a:p>
            <a:pPr>
              <a:buFont typeface="Wingdings" pitchFamily="2" charset="2"/>
              <a:buChar char="Ø"/>
            </a:pPr>
            <a:endParaRPr lang="fr-CH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Projets HUG: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b="1" dirty="0">
                <a:solidFill>
                  <a:srgbClr val="002060"/>
                </a:solidFill>
              </a:rPr>
              <a:t> Troubles bipolaires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b="1" dirty="0">
                <a:solidFill>
                  <a:srgbClr val="002060"/>
                </a:solidFill>
              </a:rPr>
              <a:t>  Psychiatrie forensique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b="1" dirty="0">
                <a:solidFill>
                  <a:srgbClr val="002060"/>
                </a:solidFill>
              </a:rPr>
              <a:t>  Addictions</a:t>
            </a:r>
          </a:p>
          <a:p>
            <a:endParaRPr lang="fr-CH" sz="2000" b="1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FC9D68-0A0D-A749-D03F-A2D3E04CC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42" y="3747789"/>
            <a:ext cx="2509143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2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1EA7C-4271-BCC5-918E-82C03E8D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43100"/>
            <a:ext cx="10058400" cy="4546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 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Merci, Pedro Goncalves, pour tout ce que tu nous as apporté!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3BC0425-3B7C-1076-DD6A-44330D9B4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76" y="368300"/>
            <a:ext cx="4238448" cy="13919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1FD8C6-F131-1F8E-3E74-F0CC66B40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01" y="2444592"/>
            <a:ext cx="2882900" cy="29591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BBD063-4468-D747-8295-BE514D574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69" y="2433638"/>
            <a:ext cx="3232712" cy="29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40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875324"/>
            <a:ext cx="7537706" cy="5744931"/>
          </a:xfrm>
        </p:spPr>
        <p:txBody>
          <a:bodyPr anchor="ctr">
            <a:normAutofit fontScale="62500" lnSpcReduction="20000"/>
          </a:bodyPr>
          <a:lstStyle/>
          <a:p>
            <a:pPr marL="0" indent="0" algn="ctr">
              <a:buNone/>
            </a:pPr>
            <a:r>
              <a:rPr lang="fr-CH" sz="4000" b="1" dirty="0">
                <a:solidFill>
                  <a:srgbClr val="00B0F0"/>
                </a:solidFill>
              </a:rPr>
              <a:t>M</a:t>
            </a:r>
            <a:r>
              <a:rPr lang="fr-CH" sz="4000" b="1" dirty="0">
                <a:solidFill>
                  <a:srgbClr val="C00000"/>
                </a:solidFill>
              </a:rPr>
              <a:t>e</a:t>
            </a:r>
            <a:r>
              <a:rPr lang="fr-CH" sz="4000" b="1" dirty="0">
                <a:solidFill>
                  <a:schemeClr val="accent4"/>
                </a:solidFill>
              </a:rPr>
              <a:t>m</a:t>
            </a:r>
            <a:r>
              <a:rPr lang="fr-CH" sz="4000" b="1" dirty="0">
                <a:solidFill>
                  <a:srgbClr val="C00000"/>
                </a:solidFill>
              </a:rPr>
              <a:t>b</a:t>
            </a:r>
            <a:r>
              <a:rPr lang="fr-CH" sz="4000" b="1" dirty="0">
                <a:solidFill>
                  <a:srgbClr val="00B050"/>
                </a:solidFill>
              </a:rPr>
              <a:t>r</a:t>
            </a:r>
            <a:r>
              <a:rPr lang="fr-CH" sz="4000" b="1" dirty="0">
                <a:solidFill>
                  <a:srgbClr val="C00000"/>
                </a:solidFill>
              </a:rPr>
              <a:t>e</a:t>
            </a:r>
            <a:r>
              <a:rPr lang="fr-CH" sz="4000" b="1" dirty="0">
                <a:solidFill>
                  <a:srgbClr val="00B0F0"/>
                </a:solidFill>
              </a:rPr>
              <a:t>s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fr-CH" sz="4000" b="1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dirty="0"/>
              <a:t> </a:t>
            </a:r>
            <a:r>
              <a:rPr lang="fr-CH" sz="2000" b="1" dirty="0"/>
              <a:t> 12 </a:t>
            </a:r>
            <a:r>
              <a:rPr lang="fr-CH" sz="2000" b="1" dirty="0">
                <a:solidFill>
                  <a:srgbClr val="002060"/>
                </a:solidFill>
              </a:rPr>
              <a:t>Nouveaux Membres à qui nous souhaitons la bienvenue!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Chantal Marin				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Véronique </a:t>
            </a:r>
            <a:r>
              <a:rPr lang="fr-CH" sz="1600" b="1" dirty="0" err="1">
                <a:solidFill>
                  <a:srgbClr val="002060"/>
                </a:solidFill>
              </a:rPr>
              <a:t>Dolivo</a:t>
            </a: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Giulia </a:t>
            </a:r>
            <a:r>
              <a:rPr lang="fr-CH" sz="1600" b="1" dirty="0" err="1">
                <a:solidFill>
                  <a:srgbClr val="002060"/>
                </a:solidFill>
              </a:rPr>
              <a:t>Allegra</a:t>
            </a: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Michal Fischer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Annick </a:t>
            </a:r>
            <a:r>
              <a:rPr lang="fr-CH" sz="1600" b="1" dirty="0" err="1">
                <a:solidFill>
                  <a:srgbClr val="002060"/>
                </a:solidFill>
              </a:rPr>
              <a:t>Veillard</a:t>
            </a: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Irene de Santa Ana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Amir </a:t>
            </a:r>
            <a:r>
              <a:rPr lang="fr-CH" sz="1600" b="1" dirty="0" err="1">
                <a:solidFill>
                  <a:srgbClr val="002060"/>
                </a:solidFill>
              </a:rPr>
              <a:t>Moayedoddin</a:t>
            </a: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Régis Marion-</a:t>
            </a:r>
            <a:r>
              <a:rPr lang="fr-CH" sz="1600" b="1" dirty="0" err="1">
                <a:solidFill>
                  <a:srgbClr val="002060"/>
                </a:solidFill>
              </a:rPr>
              <a:t>Veyron</a:t>
            </a: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 err="1">
                <a:solidFill>
                  <a:srgbClr val="002060"/>
                </a:solidFill>
              </a:rPr>
              <a:t>Donatilla</a:t>
            </a:r>
            <a:r>
              <a:rPr lang="fr-CH" sz="1600" b="1" dirty="0">
                <a:solidFill>
                  <a:srgbClr val="002060"/>
                </a:solidFill>
              </a:rPr>
              <a:t> </a:t>
            </a:r>
            <a:r>
              <a:rPr lang="fr-CH" sz="1600" b="1" dirty="0" err="1">
                <a:solidFill>
                  <a:srgbClr val="002060"/>
                </a:solidFill>
              </a:rPr>
              <a:t>Mukamana</a:t>
            </a: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Justin  </a:t>
            </a:r>
            <a:r>
              <a:rPr lang="fr-CH" sz="1600" b="1" dirty="0" err="1">
                <a:solidFill>
                  <a:srgbClr val="002060"/>
                </a:solidFill>
              </a:rPr>
              <a:t>Singirankabo</a:t>
            </a: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 err="1">
                <a:solidFill>
                  <a:srgbClr val="002060"/>
                </a:solidFill>
              </a:rPr>
              <a:t>Claudelle</a:t>
            </a:r>
            <a:r>
              <a:rPr lang="fr-CH" sz="1600" b="1" dirty="0">
                <a:solidFill>
                  <a:srgbClr val="002060"/>
                </a:solidFill>
              </a:rPr>
              <a:t> </a:t>
            </a:r>
            <a:r>
              <a:rPr lang="fr-CH" sz="1600" b="1" dirty="0" err="1">
                <a:solidFill>
                  <a:srgbClr val="002060"/>
                </a:solidFill>
              </a:rPr>
              <a:t>Nkonji</a:t>
            </a: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Jean-Bosco </a:t>
            </a:r>
            <a:r>
              <a:rPr lang="fr-CH" sz="1600" b="1" dirty="0" err="1">
                <a:solidFill>
                  <a:srgbClr val="002060"/>
                </a:solidFill>
              </a:rPr>
              <a:t>Karangwa</a:t>
            </a:r>
            <a:endParaRPr lang="fr-CH" sz="1600" b="1" dirty="0">
              <a:solidFill>
                <a:srgbClr val="002060"/>
              </a:solidFill>
            </a:endParaRPr>
          </a:p>
          <a:p>
            <a:pPr marL="548640" lvl="2" indent="0">
              <a:buNone/>
            </a:pPr>
            <a:endParaRPr lang="fr-CH" sz="16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Membres 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84 membres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fr-CH" sz="16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Procédure pour devenir membre de l’association</a:t>
            </a:r>
          </a:p>
          <a:p>
            <a:pPr marL="0" indent="0">
              <a:buNone/>
            </a:pPr>
            <a:r>
              <a:rPr lang="fr-CH" sz="2000" b="1" dirty="0">
                <a:solidFill>
                  <a:srgbClr val="002060"/>
                </a:solidFill>
              </a:rPr>
              <a:t>       </a:t>
            </a:r>
            <a:r>
              <a:rPr lang="fr-CH" sz="2000" dirty="0">
                <a:solidFill>
                  <a:srgbClr val="002060"/>
                </a:solidFill>
              </a:rPr>
              <a:t>La demande est adressée par écrit au comité qui peut statuer</a:t>
            </a:r>
          </a:p>
          <a:p>
            <a:pPr>
              <a:buFont typeface="Wingdings" pitchFamily="2" charset="2"/>
              <a:buChar char="Ø"/>
            </a:pPr>
            <a:endParaRPr lang="fr-CH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Gestion des cotisations</a:t>
            </a:r>
          </a:p>
          <a:p>
            <a:pPr marL="548640" lvl="2" indent="0">
              <a:buNone/>
            </a:pPr>
            <a:r>
              <a:rPr lang="fr-CH" sz="2000" dirty="0">
                <a:solidFill>
                  <a:srgbClr val="002060"/>
                </a:solidFill>
              </a:rPr>
              <a:t>- 80 CHF</a:t>
            </a:r>
          </a:p>
          <a:p>
            <a:pPr marL="548640" lvl="2" indent="0">
              <a:buNone/>
            </a:pPr>
            <a:r>
              <a:rPr lang="fr-CH" sz="2000" dirty="0">
                <a:solidFill>
                  <a:srgbClr val="002060"/>
                </a:solidFill>
              </a:rPr>
              <a:t>- 10’000 FRW</a:t>
            </a:r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940AD8-BF89-4DCD-A49F-CC315AC0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486383"/>
            <a:ext cx="9792208" cy="1910827"/>
          </a:xfrm>
        </p:spPr>
        <p:txBody>
          <a:bodyPr>
            <a:normAutofit/>
          </a:bodyPr>
          <a:lstStyle/>
          <a:p>
            <a:pPr algn="ctr"/>
            <a:r>
              <a:rPr lang="fr-CH" dirty="0">
                <a:solidFill>
                  <a:srgbClr val="002060"/>
                </a:solidFill>
              </a:rPr>
              <a:t> EXCUSES</a:t>
            </a:r>
            <a:r>
              <a:rPr lang="fr-CH" dirty="0"/>
              <a:t>             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0BBFCD-71C0-4A56-83C2-4D43AC112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988733"/>
            <a:ext cx="9792208" cy="3976978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Alfred </a:t>
            </a:r>
            <a:r>
              <a:rPr lang="fr-CH" sz="2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Ngirababyeyi</a:t>
            </a:r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Ariel </a:t>
            </a:r>
            <a:r>
              <a:rPr lang="fr-CH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Eytan</a:t>
            </a:r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Michal Fischer</a:t>
            </a: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France </a:t>
            </a:r>
            <a:r>
              <a:rPr lang="fr-CH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Boin</a:t>
            </a:r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Muriel Katz</a:t>
            </a:r>
          </a:p>
          <a:p>
            <a:r>
              <a:rPr lang="fr-CH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</a:t>
            </a:r>
            <a:r>
              <a:rPr lang="fr-CH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Chrisostome</a:t>
            </a:r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Habimana</a:t>
            </a:r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Dominique Chaton</a:t>
            </a: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Markus </a:t>
            </a:r>
            <a:r>
              <a:rPr lang="fr-CH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Kosel</a:t>
            </a:r>
            <a:endParaRPr lang="fr-CH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 Du Pasquier   </a:t>
            </a: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Véronique </a:t>
            </a:r>
            <a:r>
              <a:rPr lang="fr-CH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Dolivo</a:t>
            </a:r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CH" sz="2800" dirty="0">
                <a:solidFill>
                  <a:srgbClr val="002060"/>
                </a:solidFill>
              </a:rPr>
              <a:t> </a:t>
            </a: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François Ferrero</a:t>
            </a:r>
          </a:p>
          <a:p>
            <a:r>
              <a:rPr lang="fr-CH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Chantal Marin</a:t>
            </a:r>
          </a:p>
          <a:p>
            <a:endParaRPr lang="fr-CH" sz="2800" dirty="0"/>
          </a:p>
          <a:p>
            <a:endParaRPr lang="fr-CH" sz="2800" dirty="0"/>
          </a:p>
          <a:p>
            <a:endParaRPr lang="fr-CH" sz="2800" dirty="0"/>
          </a:p>
          <a:p>
            <a:pPr marL="0" indent="0">
              <a:buNone/>
            </a:pP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2290988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016544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4097792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05" y="559477"/>
            <a:ext cx="3952172" cy="5709931"/>
          </a:xfrm>
        </p:spPr>
        <p:txBody>
          <a:bodyPr>
            <a:normAutofit/>
          </a:bodyPr>
          <a:lstStyle/>
          <a:p>
            <a:pPr algn="ctr"/>
            <a:r>
              <a:rPr lang="fr-CH" dirty="0"/>
              <a:t>RAPPORT </a:t>
            </a:r>
            <a:br>
              <a:rPr lang="fr-CH" dirty="0"/>
            </a:br>
            <a:r>
              <a:rPr lang="fr-CH" dirty="0"/>
              <a:t>DE LA TRESORIERE</a:t>
            </a:r>
            <a:br>
              <a:rPr lang="fr-CH" dirty="0"/>
            </a:br>
            <a:r>
              <a:rPr lang="fr-CH" sz="2400" dirty="0"/>
              <a:t>Comptabilité au 16.11.2022</a:t>
            </a:r>
            <a:br>
              <a:rPr lang="fr-CH" sz="2400" dirty="0"/>
            </a:br>
            <a:r>
              <a:rPr lang="fr-CH" sz="2400" dirty="0"/>
              <a:t>en CHF en en RWF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A4FE796-741F-E4A2-0465-6E9652CB1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615" y="1569720"/>
            <a:ext cx="10058400" cy="3931920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7" name="Espace réservé du contenu 4">
            <a:extLst>
              <a:ext uri="{FF2B5EF4-FFF2-40B4-BE49-F238E27FC236}">
                <a16:creationId xmlns:a16="http://schemas.microsoft.com/office/drawing/2014/main" id="{8340687A-FB7C-A9BF-D1DF-017DD228C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590979"/>
              </p:ext>
            </p:extLst>
          </p:nvPr>
        </p:nvGraphicFramePr>
        <p:xfrm>
          <a:off x="5459414" y="968188"/>
          <a:ext cx="5722562" cy="5001114"/>
        </p:xfrm>
        <a:graphic>
          <a:graphicData uri="http://schemas.openxmlformats.org/drawingml/2006/table">
            <a:tbl>
              <a:tblPr/>
              <a:tblGrid>
                <a:gridCol w="2949845">
                  <a:extLst>
                    <a:ext uri="{9D8B030D-6E8A-4147-A177-3AD203B41FA5}">
                      <a16:colId xmlns:a16="http://schemas.microsoft.com/office/drawing/2014/main" val="1471909023"/>
                    </a:ext>
                  </a:extLst>
                </a:gridCol>
                <a:gridCol w="570793">
                  <a:extLst>
                    <a:ext uri="{9D8B030D-6E8A-4147-A177-3AD203B41FA5}">
                      <a16:colId xmlns:a16="http://schemas.microsoft.com/office/drawing/2014/main" val="3348921260"/>
                    </a:ext>
                  </a:extLst>
                </a:gridCol>
                <a:gridCol w="739266">
                  <a:extLst>
                    <a:ext uri="{9D8B030D-6E8A-4147-A177-3AD203B41FA5}">
                      <a16:colId xmlns:a16="http://schemas.microsoft.com/office/drawing/2014/main" val="98493906"/>
                    </a:ext>
                  </a:extLst>
                </a:gridCol>
                <a:gridCol w="178373">
                  <a:extLst>
                    <a:ext uri="{9D8B030D-6E8A-4147-A177-3AD203B41FA5}">
                      <a16:colId xmlns:a16="http://schemas.microsoft.com/office/drawing/2014/main" val="815370867"/>
                    </a:ext>
                  </a:extLst>
                </a:gridCol>
                <a:gridCol w="1284285">
                  <a:extLst>
                    <a:ext uri="{9D8B030D-6E8A-4147-A177-3AD203B41FA5}">
                      <a16:colId xmlns:a16="http://schemas.microsoft.com/office/drawing/2014/main" val="3363788209"/>
                    </a:ext>
                  </a:extLst>
                </a:gridCol>
              </a:tblGrid>
              <a:tr h="17578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Association Santé Mentale Suisse-Rwanda - Genève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738600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574042"/>
                  </a:ext>
                </a:extLst>
              </a:tr>
              <a:tr h="41132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effectLst/>
                          <a:latin typeface="Tahoma" panose="020B0604030504040204" pitchFamily="34" charset="0"/>
                        </a:rPr>
                        <a:t>Tableau 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sng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116180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BILANS AUX:  (en CHF, </a:t>
                      </a:r>
                      <a:r>
                        <a:rPr lang="fr-FR" sz="900" b="1" i="0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en RWF</a:t>
                      </a:r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)</a:t>
                      </a:r>
                    </a:p>
                  </a:txBody>
                  <a:tcPr marL="4308" marR="4308" marT="4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16.11.2022</a:t>
                      </a:r>
                    </a:p>
                  </a:txBody>
                  <a:tcPr marL="4308" marR="4308" marT="4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16.11.2022</a:t>
                      </a:r>
                      <a:endParaRPr lang="fr-FR" sz="900" b="1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441924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900" b="0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418895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ACTIF</a:t>
                      </a:r>
                    </a:p>
                  </a:txBody>
                  <a:tcPr marL="4308" marR="4308" marT="4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900" b="1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321177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701344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Tahoma" panose="020B0604030504040204" pitchFamily="34" charset="0"/>
                        </a:rPr>
                        <a:t>Caisse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 dirty="0">
                          <a:effectLst/>
                          <a:latin typeface="Tahoma" panose="020B0604030504040204" pitchFamily="34" charset="0"/>
                        </a:rPr>
                        <a:t>121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133 903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77022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Tahoma" panose="020B0604030504040204" pitchFamily="34" charset="0"/>
                        </a:rPr>
                        <a:t>Banque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 dirty="0">
                          <a:effectLst/>
                          <a:latin typeface="Tahoma" panose="020B0604030504040204" pitchFamily="34" charset="0"/>
                        </a:rPr>
                        <a:t>75 495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85 496 665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038727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826459"/>
                  </a:ext>
                </a:extLst>
              </a:tr>
              <a:tr h="289646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TOTAL DE L'ACTIF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1" u="none" strike="noStrike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75 616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85 633 695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859196"/>
                  </a:ext>
                </a:extLst>
              </a:tr>
              <a:tr h="14431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994377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008113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1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1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760778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PASSIF</a:t>
                      </a:r>
                    </a:p>
                  </a:txBody>
                  <a:tcPr marL="4308" marR="4308" marT="4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900" b="1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015534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537438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effectLst/>
                          <a:latin typeface="Tahoma" panose="020B0604030504040204" pitchFamily="34" charset="0"/>
                        </a:rPr>
                        <a:t>Solde des avances du DDC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9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 dirty="0">
                          <a:effectLst/>
                          <a:latin typeface="Tahoma" panose="020B0604030504040204" pitchFamily="34" charset="0"/>
                        </a:rPr>
                        <a:t>9 565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10 832 182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800764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162768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TOTAL DES CAPITAUX ÉTRANGERS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9 565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10 832 182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02454"/>
                  </a:ext>
                </a:extLst>
              </a:tr>
              <a:tr h="144312"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350205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268978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Tahoma" panose="020B0604030504040204" pitchFamily="34" charset="0"/>
                        </a:rPr>
                        <a:t>Fortune de l'association ASMSR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 dirty="0">
                          <a:effectLst/>
                          <a:latin typeface="Tahoma" panose="020B0604030504040204" pitchFamily="34" charset="0"/>
                        </a:rPr>
                        <a:t>17 154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19 426 581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349876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.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268630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TOTAL DES CAPITAUX PROPRES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17 154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19 426 581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782802"/>
                  </a:ext>
                </a:extLst>
              </a:tr>
              <a:tr h="144312"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985771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1" u="none" strike="noStrike" dirty="0">
                        <a:solidFill>
                          <a:schemeClr val="accent5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257042"/>
                  </a:ext>
                </a:extLst>
              </a:tr>
              <a:tr h="175782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effectLst/>
                          <a:latin typeface="Tahoma" panose="020B0604030504040204" pitchFamily="34" charset="0"/>
                        </a:rPr>
                        <a:t>TOTAL DU PASSIF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 dirty="0">
                          <a:effectLst/>
                          <a:latin typeface="Tahoma" panose="020B0604030504040204" pitchFamily="34" charset="0"/>
                        </a:rPr>
                        <a:t>26 719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1" u="none" strike="noStrike" dirty="0">
                          <a:solidFill>
                            <a:schemeClr val="accent5"/>
                          </a:solidFill>
                          <a:effectLst/>
                          <a:latin typeface="Tahoma" panose="020B0604030504040204" pitchFamily="34" charset="0"/>
                        </a:rPr>
                        <a:t>30 258 764</a:t>
                      </a:r>
                    </a:p>
                  </a:txBody>
                  <a:tcPr marL="4308" marR="4308" marT="4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120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64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657795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3904783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56" y="559477"/>
            <a:ext cx="4122323" cy="5709931"/>
          </a:xfrm>
        </p:spPr>
        <p:txBody>
          <a:bodyPr>
            <a:normAutofit/>
          </a:bodyPr>
          <a:lstStyle/>
          <a:p>
            <a:pPr algn="ctr"/>
            <a:r>
              <a:rPr lang="fr-CH" sz="4400" dirty="0"/>
              <a:t>VERIFICATION DES </a:t>
            </a:r>
            <a:br>
              <a:rPr lang="fr-CH" sz="4400" dirty="0"/>
            </a:br>
            <a:r>
              <a:rPr lang="fr-CH" sz="4400" dirty="0"/>
              <a:t>COMPTES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H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2F8332-BC49-EAF0-584C-2A6794B1B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61" y="285884"/>
            <a:ext cx="5142850" cy="61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598170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571883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CH" sz="2400" b="1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89182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7200637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MEMBRES DU COMITE</a:t>
            </a:r>
          </a:p>
          <a:p>
            <a:pPr marL="0" indent="0" algn="ctr">
              <a:buNone/>
            </a:pPr>
            <a:endParaRPr lang="fr-CH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 Proposition du comité:  		            </a:t>
            </a:r>
          </a:p>
          <a:p>
            <a:pPr marL="0" indent="0">
              <a:buNone/>
            </a:pPr>
            <a:r>
              <a:rPr lang="fr-CH" dirty="0">
                <a:solidFill>
                  <a:srgbClr val="002060"/>
                </a:solidFill>
              </a:rPr>
              <a:t>Bertin termine la 1</a:t>
            </a:r>
            <a:r>
              <a:rPr lang="fr-CH" baseline="30000" dirty="0">
                <a:solidFill>
                  <a:srgbClr val="002060"/>
                </a:solidFill>
              </a:rPr>
              <a:t>ère</a:t>
            </a:r>
            <a:r>
              <a:rPr lang="fr-CH" dirty="0">
                <a:solidFill>
                  <a:srgbClr val="002060"/>
                </a:solidFill>
              </a:rPr>
              <a:t> année de son mandat et poursuit</a:t>
            </a:r>
          </a:p>
          <a:p>
            <a:pPr marL="0" indent="0">
              <a:buNone/>
            </a:pPr>
            <a:r>
              <a:rPr lang="fr-CH" dirty="0">
                <a:solidFill>
                  <a:srgbClr val="002060"/>
                </a:solidFill>
              </a:rPr>
              <a:t>Les autres membres du comité, se représentent tous pour un 2ème mandat. </a:t>
            </a:r>
          </a:p>
          <a:p>
            <a:pPr marL="0" indent="0">
              <a:buNone/>
            </a:pPr>
            <a:r>
              <a:rPr lang="fr-CH" dirty="0">
                <a:solidFill>
                  <a:srgbClr val="002060"/>
                </a:solidFill>
              </a:rPr>
              <a:t>La présidente poursuit un 2</a:t>
            </a:r>
            <a:r>
              <a:rPr lang="fr-CH" baseline="30000" dirty="0">
                <a:solidFill>
                  <a:srgbClr val="002060"/>
                </a:solidFill>
              </a:rPr>
              <a:t>ème</a:t>
            </a:r>
            <a:r>
              <a:rPr lang="fr-CH" dirty="0">
                <a:solidFill>
                  <a:srgbClr val="002060"/>
                </a:solidFill>
              </a:rPr>
              <a:t> mandat de présidence. </a:t>
            </a:r>
          </a:p>
          <a:p>
            <a:pPr marL="0" indent="0">
              <a:buNone/>
            </a:pPr>
            <a:r>
              <a:rPr lang="fr-CH" dirty="0">
                <a:solidFill>
                  <a:srgbClr val="002060"/>
                </a:solidFill>
              </a:rPr>
              <a:t>C’est un plaisir de travailler ensemble et je remercie tous les membres du comité mais aussi de l’association pour leur précieuse et sympathique collaboration. </a:t>
            </a:r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401FE6D-E9BF-C4C6-CBC2-C9B90E722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64" y="3940799"/>
            <a:ext cx="2634566" cy="26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8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7200637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MEMBRES DU COMITE</a:t>
            </a:r>
          </a:p>
          <a:p>
            <a:pPr marL="0" indent="0" algn="ctr">
              <a:buNone/>
            </a:pPr>
            <a:endParaRPr lang="fr-CH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2200" b="1" dirty="0">
                <a:solidFill>
                  <a:srgbClr val="002060"/>
                </a:solidFill>
              </a:rPr>
              <a:t>        Patrick 		      Bertin		Darius</a:t>
            </a:r>
          </a:p>
          <a:p>
            <a:pPr marL="0" indent="0">
              <a:buNone/>
            </a:pPr>
            <a:r>
              <a:rPr lang="fr-CH" sz="2200" b="1" dirty="0">
                <a:solidFill>
                  <a:srgbClr val="002060"/>
                </a:solidFill>
              </a:rPr>
              <a:t>  </a:t>
            </a:r>
            <a:r>
              <a:rPr lang="fr-CH" sz="2000" b="1" dirty="0">
                <a:solidFill>
                  <a:srgbClr val="002060"/>
                </a:solidFill>
              </a:rPr>
              <a:t>RWAGATARE                RUZIGANANZI           GISHOMA</a:t>
            </a:r>
            <a:r>
              <a:rPr lang="fr-CH" b="1" dirty="0">
                <a:solidFill>
                  <a:srgbClr val="002060"/>
                </a:solidFill>
              </a:rPr>
              <a:t>        </a:t>
            </a: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>
              <a:buNone/>
            </a:pPr>
            <a:endParaRPr lang="fr-CH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56AC3D-7229-4EA2-843A-CE322327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784" y="2722109"/>
            <a:ext cx="2196765" cy="3214383"/>
          </a:xfrm>
          <a:prstGeom prst="rect">
            <a:avLst/>
          </a:prstGeom>
        </p:spPr>
      </p:pic>
      <p:pic>
        <p:nvPicPr>
          <p:cNvPr id="13" name="Image 12" descr="Une image contenant personne, homme, intérieur, assis&#10;&#10;Description générée automatiquement">
            <a:extLst>
              <a:ext uri="{FF2B5EF4-FFF2-40B4-BE49-F238E27FC236}">
                <a16:creationId xmlns:a16="http://schemas.microsoft.com/office/drawing/2014/main" id="{1C6DBAE3-5990-D24F-9BB1-C88CC5F27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67" y="2722109"/>
            <a:ext cx="2570546" cy="32143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5B0552-B453-2488-31AB-544D4B023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596" y="2722109"/>
            <a:ext cx="2157804" cy="32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5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6333745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TRESORIERE</a:t>
            </a:r>
          </a:p>
          <a:p>
            <a:pPr marL="0" indent="0" algn="ctr">
              <a:buNone/>
            </a:pPr>
            <a:r>
              <a:rPr lang="fr-CH" b="1" dirty="0">
                <a:solidFill>
                  <a:srgbClr val="002060"/>
                </a:solidFill>
              </a:rPr>
              <a:t>Corinne BONVIN</a:t>
            </a:r>
          </a:p>
          <a:p>
            <a:pPr marL="0" indent="0" algn="ctr">
              <a:buNone/>
            </a:pPr>
            <a:r>
              <a:rPr lang="fr-CH" b="1" dirty="0">
                <a:solidFill>
                  <a:srgbClr val="C00000"/>
                </a:solidFill>
              </a:rPr>
              <a:t>On peut l’applaudir… sans elle, rien ne fonctionne…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764FF0-E89E-4EA8-BD06-BE4E51BF3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947" y="1710388"/>
            <a:ext cx="3364198" cy="429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5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7435333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PRESIDENTE ET VICE-PRESIDENTE</a:t>
            </a:r>
          </a:p>
          <a:p>
            <a:pPr marL="0" indent="0" algn="ctr">
              <a:buNone/>
            </a:pPr>
            <a:endParaRPr lang="fr-CH" sz="1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    Saskia VON OVERBECK 	    Chantal MUREKATETE</a:t>
            </a: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				       </a:t>
            </a:r>
            <a:r>
              <a:rPr lang="fr-CH" b="1" dirty="0">
                <a:solidFill>
                  <a:srgbClr val="C00000"/>
                </a:solidFill>
              </a:rPr>
              <a:t>Notre repère à Kigali…</a:t>
            </a:r>
          </a:p>
        </p:txBody>
      </p:sp>
      <p:pic>
        <p:nvPicPr>
          <p:cNvPr id="4" name="Image 3" descr="Une image contenant rayon, livre, intérieur, personne&#10;&#10;Description générée automatiquement">
            <a:extLst>
              <a:ext uri="{FF2B5EF4-FFF2-40B4-BE49-F238E27FC236}">
                <a16:creationId xmlns:a16="http://schemas.microsoft.com/office/drawing/2014/main" id="{22FA458C-C827-4EE0-A829-5303DDF1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09" y="2002733"/>
            <a:ext cx="3247503" cy="43545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B2DE83-23B5-B34B-AE0B-C91903B16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254" y="2002732"/>
            <a:ext cx="3565769" cy="435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1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419407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382165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563808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0EC9E-1386-4D4B-9D4A-1BBAA3A48AE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91742" y="1789879"/>
            <a:ext cx="9678988" cy="3135312"/>
          </a:xfrm>
        </p:spPr>
        <p:txBody>
          <a:bodyPr>
            <a:normAutofit fontScale="90000"/>
          </a:bodyPr>
          <a:lstStyle/>
          <a:p>
            <a:pPr algn="ctr"/>
            <a:r>
              <a:rPr lang="fr-CH" sz="4000" b="1" dirty="0">
                <a:solidFill>
                  <a:srgbClr val="002060"/>
                </a:solidFill>
              </a:rPr>
              <a:t>MURAKOZE CYANE</a:t>
            </a:r>
            <a:br>
              <a:rPr lang="fr-CH" sz="4000" b="1" dirty="0">
                <a:solidFill>
                  <a:srgbClr val="002060"/>
                </a:solidFill>
              </a:rPr>
            </a:br>
            <a:br>
              <a:rPr lang="fr-CH" sz="4000" b="1" dirty="0">
                <a:solidFill>
                  <a:srgbClr val="002060"/>
                </a:solidFill>
              </a:rPr>
            </a:br>
            <a:r>
              <a:rPr lang="fr-CH" sz="4000" b="1" dirty="0">
                <a:solidFill>
                  <a:srgbClr val="002060"/>
                </a:solidFill>
              </a:rPr>
              <a:t>THANK YOU VERY MUCH</a:t>
            </a:r>
            <a:br>
              <a:rPr lang="fr-CH" sz="4000" b="1" dirty="0">
                <a:solidFill>
                  <a:srgbClr val="002060"/>
                </a:solidFill>
              </a:rPr>
            </a:br>
            <a:br>
              <a:rPr lang="fr-CH" sz="4000" b="1" dirty="0">
                <a:solidFill>
                  <a:srgbClr val="002060"/>
                </a:solidFill>
              </a:rPr>
            </a:br>
            <a:r>
              <a:rPr lang="fr-CH" sz="4000" b="1" dirty="0">
                <a:solidFill>
                  <a:srgbClr val="002060"/>
                </a:solidFill>
              </a:rPr>
              <a:t>MERCI BEAUCOUP</a:t>
            </a:r>
            <a:br>
              <a:rPr lang="fr-CH" sz="4000" b="1" dirty="0">
                <a:solidFill>
                  <a:srgbClr val="002060"/>
                </a:solidFill>
              </a:rPr>
            </a:br>
            <a:br>
              <a:rPr lang="fr-CH" sz="4000" b="1" dirty="0">
                <a:solidFill>
                  <a:srgbClr val="002060"/>
                </a:solidFill>
              </a:rPr>
            </a:br>
            <a:r>
              <a:rPr lang="fr-CH" sz="4000" b="1" dirty="0">
                <a:solidFill>
                  <a:srgbClr val="002060"/>
                </a:solidFill>
              </a:rPr>
              <a:t>ASANTE SANA</a:t>
            </a:r>
            <a:br>
              <a:rPr lang="fr-CH" sz="4000" b="1" dirty="0"/>
            </a:br>
            <a:endParaRPr lang="fr-CH" sz="40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59ED59-45BC-4CFD-A429-7E31C87C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87" y="5689043"/>
            <a:ext cx="2977831" cy="6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5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281215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180523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365013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30497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532575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326247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37744"/>
            <a:ext cx="7537706" cy="6382511"/>
          </a:xfrm>
        </p:spPr>
        <p:txBody>
          <a:bodyPr anchor="ctr">
            <a:normAutofit/>
          </a:bodyPr>
          <a:lstStyle/>
          <a:p>
            <a:pPr algn="ctr"/>
            <a:r>
              <a:rPr lang="fr-CH" sz="2000" b="1" dirty="0">
                <a:solidFill>
                  <a:srgbClr val="002060"/>
                </a:solidFill>
              </a:rPr>
              <a:t>Réunions du comité de l’ASMSR </a:t>
            </a:r>
          </a:p>
          <a:p>
            <a:pPr marL="0" indent="0" algn="ctr">
              <a:buNone/>
            </a:pPr>
            <a:r>
              <a:rPr lang="fr-CH" sz="1800" dirty="0">
                <a:solidFill>
                  <a:srgbClr val="002060"/>
                </a:solidFill>
              </a:rPr>
              <a:t>12 mai 2022</a:t>
            </a:r>
          </a:p>
          <a:p>
            <a:pPr marL="0" indent="0" algn="ctr">
              <a:buNone/>
            </a:pPr>
            <a:r>
              <a:rPr lang="fr-CH" dirty="0">
                <a:solidFill>
                  <a:srgbClr val="002060"/>
                </a:solidFill>
              </a:rPr>
              <a:t>7 juillet 2022</a:t>
            </a:r>
          </a:p>
          <a:p>
            <a:pPr marL="0" indent="0" algn="ctr">
              <a:buNone/>
            </a:pPr>
            <a:r>
              <a:rPr lang="fr-CH" sz="1800" dirty="0">
                <a:solidFill>
                  <a:srgbClr val="002060"/>
                </a:solidFill>
              </a:rPr>
              <a:t>15 septembre 2022</a:t>
            </a:r>
          </a:p>
          <a:p>
            <a:pPr marL="0" indent="0" algn="ctr">
              <a:buNone/>
            </a:pPr>
            <a:r>
              <a:rPr lang="fr-CH" dirty="0">
                <a:solidFill>
                  <a:srgbClr val="002060"/>
                </a:solidFill>
              </a:rPr>
              <a:t>27 octobre 2022</a:t>
            </a:r>
            <a:endParaRPr lang="fr-CH" sz="1600" dirty="0">
              <a:solidFill>
                <a:srgbClr val="002060"/>
              </a:solidFill>
            </a:endParaRPr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marL="274320" lvl="1" indent="0">
              <a:buNone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marL="274320" lvl="1" indent="0">
              <a:buNone/>
            </a:pPr>
            <a:endParaRPr lang="fr-CH" sz="1800" dirty="0"/>
          </a:p>
          <a:p>
            <a:endParaRPr lang="fr-CH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10BB52-044C-475D-B535-AAEE82E51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9B0264-25C0-C759-58D1-E4B2386F5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06" y="2505455"/>
            <a:ext cx="4076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8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37744"/>
            <a:ext cx="7537706" cy="6620256"/>
          </a:xfrm>
        </p:spPr>
        <p:txBody>
          <a:bodyPr anchor="ctr">
            <a:normAutofit fontScale="70000" lnSpcReduction="20000"/>
          </a:bodyPr>
          <a:lstStyle/>
          <a:p>
            <a:pPr marL="1097280" lvl="4" indent="0">
              <a:buNone/>
            </a:pPr>
            <a:r>
              <a:rPr lang="fr-CH" sz="2800" b="1" dirty="0">
                <a:solidFill>
                  <a:srgbClr val="002060"/>
                </a:solidFill>
              </a:rPr>
              <a:t>Missions 2021-2022</a:t>
            </a:r>
          </a:p>
          <a:p>
            <a:pPr marL="1097280" lvl="4" indent="0">
              <a:buNone/>
            </a:pPr>
            <a:endParaRPr lang="fr-CH" sz="13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En raison de la pandémie Covid-19, </a:t>
            </a:r>
          </a:p>
          <a:p>
            <a:pPr marL="0" indent="0">
              <a:buNone/>
            </a:pPr>
            <a:r>
              <a:rPr lang="fr-CH" sz="2000" dirty="0">
                <a:solidFill>
                  <a:srgbClr val="002060"/>
                </a:solidFill>
              </a:rPr>
              <a:t>des missions ont du être reportées. </a:t>
            </a:r>
          </a:p>
          <a:p>
            <a:pPr marL="0" indent="0">
              <a:buNone/>
            </a:pPr>
            <a:endParaRPr lang="fr-CH" sz="15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La DDC a aimablement reporté les budgets alloués en 2020 sur 2021. </a:t>
            </a:r>
          </a:p>
          <a:p>
            <a:pPr marL="0" indent="0">
              <a:buNone/>
            </a:pPr>
            <a:r>
              <a:rPr lang="fr-CH" sz="2000" dirty="0">
                <a:solidFill>
                  <a:srgbClr val="002060"/>
                </a:solidFill>
              </a:rPr>
              <a:t>    L’ASMSR la remercie chaleureusement </a:t>
            </a:r>
          </a:p>
          <a:p>
            <a:pPr marL="0" indent="0">
              <a:buNone/>
            </a:pPr>
            <a:endParaRPr lang="fr-CH" sz="15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Février 2022 et octobre 2022: </a:t>
            </a:r>
            <a:r>
              <a:rPr lang="fr-CH" sz="2000" b="1" dirty="0" err="1">
                <a:solidFill>
                  <a:srgbClr val="002060"/>
                </a:solidFill>
              </a:rPr>
              <a:t>Patana</a:t>
            </a:r>
            <a:r>
              <a:rPr lang="fr-CH" sz="2000" b="1" dirty="0">
                <a:solidFill>
                  <a:srgbClr val="002060"/>
                </a:solidFill>
              </a:rPr>
              <a:t> </a:t>
            </a:r>
            <a:r>
              <a:rPr lang="fr-CH" sz="2000" b="1" dirty="0" err="1">
                <a:solidFill>
                  <a:srgbClr val="002060"/>
                </a:solidFill>
              </a:rPr>
              <a:t>Mulisanze</a:t>
            </a:r>
            <a:endParaRPr lang="fr-CH" sz="20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Conférences CHUK:  </a:t>
            </a:r>
            <a:r>
              <a:rPr lang="fr-CH" sz="1600" dirty="0" err="1">
                <a:solidFill>
                  <a:srgbClr val="002060"/>
                </a:solidFill>
              </a:rPr>
              <a:t>psychosexualité</a:t>
            </a:r>
            <a:r>
              <a:rPr lang="fr-CH" sz="1600" dirty="0">
                <a:solidFill>
                  <a:srgbClr val="002060"/>
                </a:solidFill>
              </a:rPr>
              <a:t>; sexologie de l’affection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Michael Game</a:t>
            </a:r>
          </a:p>
          <a:p>
            <a:pPr marL="548640" lvl="2" indent="0">
              <a:buNone/>
            </a:pPr>
            <a:endParaRPr lang="fr-CH" sz="15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Février 2022 et octobre 2022: Saskia von Overbeck </a:t>
            </a:r>
            <a:r>
              <a:rPr lang="fr-CH" sz="2000" b="1" dirty="0" err="1">
                <a:solidFill>
                  <a:srgbClr val="002060"/>
                </a:solidFill>
              </a:rPr>
              <a:t>Ottino</a:t>
            </a:r>
            <a:endParaRPr lang="fr-CH" sz="2000" b="1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Définition des prochains projets en pédopsychiatrie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Rencontre-formation avec les écoles pour enfants avec besoins spéciaux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Travail clinique au CHUK et au centre de traitement des addictions à Butare (</a:t>
            </a:r>
            <a:r>
              <a:rPr lang="fr-CH" sz="1600" dirty="0" err="1">
                <a:solidFill>
                  <a:srgbClr val="002060"/>
                </a:solidFill>
              </a:rPr>
              <a:t>Isange</a:t>
            </a:r>
            <a:r>
              <a:rPr lang="fr-CH" sz="1600" dirty="0">
                <a:solidFill>
                  <a:srgbClr val="002060"/>
                </a:solidFill>
              </a:rPr>
              <a:t> </a:t>
            </a:r>
            <a:r>
              <a:rPr lang="fr-CH" sz="1600" dirty="0" err="1">
                <a:solidFill>
                  <a:srgbClr val="002060"/>
                </a:solidFill>
              </a:rPr>
              <a:t>Rehabilitation</a:t>
            </a:r>
            <a:r>
              <a:rPr lang="fr-CH" sz="1600" dirty="0">
                <a:solidFill>
                  <a:srgbClr val="002060"/>
                </a:solidFill>
              </a:rPr>
              <a:t> Center)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Rencontre avec les cadres de </a:t>
            </a:r>
            <a:r>
              <a:rPr lang="fr-CH" sz="1600" dirty="0" err="1">
                <a:solidFill>
                  <a:srgbClr val="002060"/>
                </a:solidFill>
              </a:rPr>
              <a:t>Ndera</a:t>
            </a:r>
            <a:r>
              <a:rPr lang="fr-CH" sz="1600" dirty="0">
                <a:solidFill>
                  <a:srgbClr val="002060"/>
                </a:solidFill>
              </a:rPr>
              <a:t>,  du CHUK et du  Ministère de la Santé du Rwanda pour élaborer différents </a:t>
            </a:r>
            <a:r>
              <a:rPr lang="fr-CH" sz="1600" dirty="0" err="1">
                <a:solidFill>
                  <a:srgbClr val="002060"/>
                </a:solidFill>
              </a:rPr>
              <a:t>MoU</a:t>
            </a:r>
            <a:endParaRPr lang="fr-CH" sz="1600" dirty="0">
              <a:solidFill>
                <a:srgbClr val="002060"/>
              </a:solidFill>
            </a:endParaRPr>
          </a:p>
          <a:p>
            <a:pPr marL="548640" lvl="2" indent="0">
              <a:buNone/>
            </a:pPr>
            <a:endParaRPr lang="fr-CH" sz="15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Mars 2022: Prof J-M Aubry et Patrice Croquette (HUG)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Prise en charge des troubles de l’humeur / patients bipolaires </a:t>
            </a:r>
          </a:p>
          <a:p>
            <a:pPr marL="548640" lvl="2" indent="0">
              <a:buNone/>
            </a:pPr>
            <a:endParaRPr lang="fr-CH" sz="20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Mai 2022: </a:t>
            </a:r>
            <a:r>
              <a:rPr lang="fr-CH" sz="2000" b="1" dirty="0">
                <a:effectLst/>
              </a:rPr>
              <a:t>Prof Daniele </a:t>
            </a:r>
            <a:r>
              <a:rPr lang="fr-CH" sz="2000" b="1" dirty="0" err="1">
                <a:effectLst/>
              </a:rPr>
              <a:t>Zullino</a:t>
            </a:r>
            <a:r>
              <a:rPr lang="fr-CH" sz="2000" b="1" dirty="0">
                <a:effectLst/>
              </a:rPr>
              <a:t> et équipe (HUG – ASMSR)</a:t>
            </a:r>
            <a:endParaRPr lang="fr-CH" sz="2000" b="1" dirty="0"/>
          </a:p>
          <a:p>
            <a:pPr marL="0" indent="0">
              <a:buNone/>
            </a:pPr>
            <a:r>
              <a:rPr lang="fr-CH" sz="2000" b="1" dirty="0">
                <a:effectLst/>
              </a:rPr>
              <a:t>                     </a:t>
            </a:r>
            <a:r>
              <a:rPr lang="fr-CH" sz="2000" dirty="0">
                <a:effectLst/>
              </a:rPr>
              <a:t>Prof S Bachmann, S Rothen, V </a:t>
            </a:r>
            <a:r>
              <a:rPr lang="fr-CH" sz="2000" dirty="0" err="1">
                <a:effectLst/>
              </a:rPr>
              <a:t>Qusaj</a:t>
            </a:r>
            <a:r>
              <a:rPr lang="fr-CH" sz="2000" dirty="0">
                <a:effectLst/>
              </a:rPr>
              <a:t>, F </a:t>
            </a:r>
            <a:r>
              <a:rPr lang="fr-CH" sz="2000" dirty="0" err="1"/>
              <a:t>Rossier</a:t>
            </a:r>
            <a:endParaRPr lang="fr-CH" sz="2000" dirty="0">
              <a:effectLst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dirty="0">
                <a:solidFill>
                  <a:srgbClr val="002060"/>
                </a:solidFill>
              </a:rPr>
              <a:t>Interventions au CHUK, </a:t>
            </a:r>
            <a:r>
              <a:rPr lang="fr-CH" sz="2000" dirty="0" err="1">
                <a:solidFill>
                  <a:srgbClr val="002060"/>
                </a:solidFill>
              </a:rPr>
              <a:t>Ndera</a:t>
            </a:r>
            <a:r>
              <a:rPr lang="fr-CH" sz="2000" dirty="0">
                <a:solidFill>
                  <a:srgbClr val="002060"/>
                </a:solidFill>
              </a:rPr>
              <a:t>, Butare </a:t>
            </a:r>
            <a:r>
              <a:rPr lang="fr-CH" sz="2000" dirty="0" err="1">
                <a:solidFill>
                  <a:srgbClr val="002060"/>
                </a:solidFill>
              </a:rPr>
              <a:t>Isange</a:t>
            </a:r>
            <a:r>
              <a:rPr lang="fr-CH" sz="2000" dirty="0">
                <a:solidFill>
                  <a:srgbClr val="002060"/>
                </a:solidFill>
              </a:rPr>
              <a:t> Center &gt;&gt; projet de recherche </a:t>
            </a:r>
          </a:p>
          <a:p>
            <a:pPr marL="548640" lvl="2" indent="0">
              <a:buNone/>
            </a:pPr>
            <a:endParaRPr lang="fr-CH" sz="11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Septembre 2022: Paul </a:t>
            </a:r>
            <a:r>
              <a:rPr lang="fr-CH" sz="2000" b="1" dirty="0" err="1">
                <a:solidFill>
                  <a:srgbClr val="002060"/>
                </a:solidFill>
              </a:rPr>
              <a:t>Mahoro</a:t>
            </a:r>
            <a:r>
              <a:rPr lang="fr-CH" sz="2000" b="1" dirty="0">
                <a:solidFill>
                  <a:srgbClr val="002060"/>
                </a:solidFill>
              </a:rPr>
              <a:t> ( Nant, ASMSR) </a:t>
            </a:r>
            <a:endParaRPr lang="fr-CH" sz="2000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dirty="0">
                <a:solidFill>
                  <a:srgbClr val="002060"/>
                </a:solidFill>
              </a:rPr>
              <a:t>Immersion à l’hôpital de </a:t>
            </a:r>
            <a:r>
              <a:rPr lang="fr-CH" sz="2000" dirty="0" err="1">
                <a:solidFill>
                  <a:srgbClr val="002060"/>
                </a:solidFill>
              </a:rPr>
              <a:t>Ndera</a:t>
            </a:r>
            <a:r>
              <a:rPr lang="fr-CH" sz="2000" dirty="0">
                <a:solidFill>
                  <a:srgbClr val="002060"/>
                </a:solidFill>
              </a:rPr>
              <a:t>, soutien aux équipes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05C183-AF74-4013-87C2-A2E601D04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E7AD7C-0823-CA46-8D73-1C2F1698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839" y="466344"/>
            <a:ext cx="1740407" cy="11602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C0AF57-BAF1-00C1-E565-CA1FA4BA8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89" y="2180142"/>
            <a:ext cx="2849391" cy="16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5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2021-2022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910443"/>
            <a:ext cx="7537706" cy="47098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Projet en cours</a:t>
            </a:r>
          </a:p>
          <a:p>
            <a:pPr marL="0" indent="0" algn="ctr">
              <a:buNone/>
            </a:pPr>
            <a:endParaRPr lang="fr-CH" sz="32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fr-CH" sz="2000" b="1" dirty="0">
                <a:solidFill>
                  <a:srgbClr val="C00000"/>
                </a:solidFill>
              </a:rPr>
              <a:t>Introduction à la psychothérapie psychanalytique Cameroun-Rwanda par Zoom: IPPCR</a:t>
            </a:r>
          </a:p>
          <a:p>
            <a:pPr marL="0" indent="0" algn="ctr">
              <a:buNone/>
            </a:pPr>
            <a:endParaRPr lang="fr-CH" sz="20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fr-CH" sz="2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10 samedi de formation</a:t>
            </a:r>
          </a:p>
          <a:p>
            <a:pPr marL="0" indent="0">
              <a:buNone/>
            </a:pPr>
            <a:endParaRPr lang="fr-CH" sz="1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20 sessions de supervision en petit groupe</a:t>
            </a:r>
          </a:p>
          <a:p>
            <a:pPr marL="0" indent="0">
              <a:buNone/>
            </a:pPr>
            <a:endParaRPr lang="fr-CH" sz="1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24 participants, 13 rwandais, 11 camerounais</a:t>
            </a:r>
          </a:p>
          <a:p>
            <a:pPr>
              <a:buFont typeface="Wingdings" pitchFamily="2" charset="2"/>
              <a:buChar char="Ø"/>
            </a:pPr>
            <a:endParaRPr lang="fr-CH" sz="1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0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21019</TotalTime>
  <Words>1355</Words>
  <Application>Microsoft Macintosh PowerPoint</Application>
  <PresentationFormat>Grand écran</PresentationFormat>
  <Paragraphs>393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Garamond</vt:lpstr>
      <vt:lpstr>Tahoma</vt:lpstr>
      <vt:lpstr>Wingdings</vt:lpstr>
      <vt:lpstr>Wingdings 2</vt:lpstr>
      <vt:lpstr>HDOfficeLightV0</vt:lpstr>
      <vt:lpstr>Savon</vt:lpstr>
      <vt:lpstr>ASSEMBLEE GENERALE   </vt:lpstr>
      <vt:lpstr> EXCUSES               </vt:lpstr>
      <vt:lpstr>ORDRE DU JOUR</vt:lpstr>
      <vt:lpstr>ORDRE DU JOUR</vt:lpstr>
      <vt:lpstr>ORDRE DU JOUR</vt:lpstr>
      <vt:lpstr>ORDRE DU JOUR</vt:lpstr>
      <vt:lpstr>RAPPORT    DE LA  PRESIDENTE  2021-2022</vt:lpstr>
      <vt:lpstr>RAPPORT    DE LA PRESIDENTE  2021-2022</vt:lpstr>
      <vt:lpstr>RAPPORT    DE LA PRESIDENTE  2021-2022</vt:lpstr>
      <vt:lpstr>RAPPORT    DE LA PRESIDENTE  2021-2022</vt:lpstr>
      <vt:lpstr>RAPPORT    DE LA PRESIDENTE  2021-2022</vt:lpstr>
      <vt:lpstr>RAPPORT    DE LA PRESIDENTE  2021-2022</vt:lpstr>
      <vt:lpstr>RAPPORT    DE LA PRESIDENTE  2021-2022</vt:lpstr>
      <vt:lpstr>RAPPORT    DE LA PRESIDENTE  2021-2022</vt:lpstr>
      <vt:lpstr>RAPPORT    DE LA PRESIDENTE  2021-2022</vt:lpstr>
      <vt:lpstr>RAPPORT    DE LA PRESIDENTE  2021-2022</vt:lpstr>
      <vt:lpstr>RAPPORT    DE LA PRESIDENTE  2021-2022</vt:lpstr>
      <vt:lpstr>     Membres        Merci, Pedro Goncalves, pour tout ce que tu nous as apporté!      </vt:lpstr>
      <vt:lpstr>RAPPORT    DE LA PRESIDENTE  2021-2022</vt:lpstr>
      <vt:lpstr>ORDRE DU JOUR</vt:lpstr>
      <vt:lpstr>RAPPORT  DE LA TRESORIERE Comptabilité au 16.11.2022 en CHF en en RWF</vt:lpstr>
      <vt:lpstr>ORDRE DU JOUR</vt:lpstr>
      <vt:lpstr>VERIFICATION DES  COMPTES</vt:lpstr>
      <vt:lpstr>ORDRE DU JOUR</vt:lpstr>
      <vt:lpstr>  COMITE</vt:lpstr>
      <vt:lpstr> COMITE</vt:lpstr>
      <vt:lpstr> COMITE</vt:lpstr>
      <vt:lpstr> COMITE</vt:lpstr>
      <vt:lpstr>ORDRE DU JOUR</vt:lpstr>
      <vt:lpstr>MURAKOZE CYANE  THANK YOU VERY MUCH  MERCI BEAUCOUP  ASANTE SANA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 GENERALE   </dc:title>
  <dc:creator>Patana Mulisanze</dc:creator>
  <cp:lastModifiedBy>Saskia von Overbeck Ottino</cp:lastModifiedBy>
  <cp:revision>48</cp:revision>
  <dcterms:created xsi:type="dcterms:W3CDTF">2020-11-15T09:58:29Z</dcterms:created>
  <dcterms:modified xsi:type="dcterms:W3CDTF">2022-11-26T15:39:19Z</dcterms:modified>
</cp:coreProperties>
</file>